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7"/>
  </p:notesMasterIdLst>
  <p:handoutMasterIdLst>
    <p:handoutMasterId r:id="rId28"/>
  </p:handoutMasterIdLst>
  <p:sldIdLst>
    <p:sldId id="388" r:id="rId2"/>
    <p:sldId id="390" r:id="rId3"/>
    <p:sldId id="393" r:id="rId4"/>
    <p:sldId id="394" r:id="rId5"/>
    <p:sldId id="407" r:id="rId6"/>
    <p:sldId id="408" r:id="rId7"/>
    <p:sldId id="409" r:id="rId8"/>
    <p:sldId id="395" r:id="rId9"/>
    <p:sldId id="396" r:id="rId10"/>
    <p:sldId id="397" r:id="rId11"/>
    <p:sldId id="415" r:id="rId12"/>
    <p:sldId id="416" r:id="rId13"/>
    <p:sldId id="422" r:id="rId14"/>
    <p:sldId id="419" r:id="rId15"/>
    <p:sldId id="410" r:id="rId16"/>
    <p:sldId id="414" r:id="rId17"/>
    <p:sldId id="401" r:id="rId18"/>
    <p:sldId id="402" r:id="rId19"/>
    <p:sldId id="403" r:id="rId20"/>
    <p:sldId id="404" r:id="rId21"/>
    <p:sldId id="418" r:id="rId22"/>
    <p:sldId id="420" r:id="rId23"/>
    <p:sldId id="412" r:id="rId24"/>
    <p:sldId id="413" r:id="rId25"/>
    <p:sldId id="421" r:id="rId26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1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CCECFF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110" d="100"/>
          <a:sy n="110" d="100"/>
        </p:scale>
        <p:origin x="1650" y="102"/>
      </p:cViewPr>
      <p:guideLst>
        <p:guide orient="horz" pos="4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1968" y="-72"/>
      </p:cViewPr>
      <p:guideLst>
        <p:guide orient="horz" pos="3221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829" tIns="46914" rIns="93829" bIns="46914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8162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829" tIns="46914" rIns="93829" bIns="46914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8163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829" tIns="46914" rIns="93829" bIns="46914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3438"/>
            <a:ext cx="3078162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829" tIns="46914" rIns="93829" bIns="46914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7ABB5D4-8477-4AC7-BD82-DBC3E0E576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0780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5508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829" tIns="46914" rIns="93829" bIns="46914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438" y="0"/>
            <a:ext cx="3127375" cy="5508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829" tIns="46914" rIns="93829" bIns="46914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85813"/>
            <a:ext cx="5138738" cy="3854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3613" y="4876800"/>
            <a:ext cx="5210175" cy="4562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829" tIns="46914" rIns="93829" bIns="469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55188"/>
            <a:ext cx="3048000" cy="471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829" tIns="46914" rIns="93829" bIns="46914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438" y="9755188"/>
            <a:ext cx="3127375" cy="471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829" tIns="46914" rIns="93829" bIns="46914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8949931-3379-460A-8ED8-D225112E04B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3208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949931-3379-460A-8ED8-D225112E04BE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1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7" name="Rectangle 37"/>
          <p:cNvSpPr>
            <a:spLocks noGrp="1" noChangeArrowheads="1"/>
          </p:cNvSpPr>
          <p:nvPr userDrawn="1"/>
        </p:nvSpPr>
        <p:spPr bwMode="auto">
          <a:xfrm>
            <a:off x="7827372" y="6629400"/>
            <a:ext cx="1322784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eaLnBrk="0" hangingPunct="0">
              <a:defRPr/>
            </a:pPr>
            <a:r>
              <a:rPr lang="de-DE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IR/KUD/072021</a:t>
            </a:r>
            <a:endParaRPr lang="de-DE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8" name="Rectangle 38"/>
          <p:cNvSpPr>
            <a:spLocks noGrp="1" noChangeArrowheads="1"/>
          </p:cNvSpPr>
          <p:nvPr userDrawn="1"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0" hangingPunct="0">
              <a:defRPr/>
            </a:pPr>
            <a:endParaRPr lang="de-DE" sz="1400" b="0">
              <a:latin typeface="Times New Roman" panose="02020603050405020304" pitchFamily="18" charset="0"/>
            </a:endParaRPr>
          </a:p>
        </p:txBody>
      </p:sp>
      <p:sp>
        <p:nvSpPr>
          <p:cNvPr id="30759" name="Rectangle 39"/>
          <p:cNvSpPr>
            <a:spLocks noGrp="1" noChangeArrowheads="1"/>
          </p:cNvSpPr>
          <p:nvPr userDrawn="1"/>
        </p:nvSpPr>
        <p:spPr bwMode="auto">
          <a:xfrm>
            <a:off x="0" y="6629400"/>
            <a:ext cx="719138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54000" rIns="54000"/>
          <a:lstStyle/>
          <a:p>
            <a:pPr algn="r" eaLnBrk="0" hangingPunct="0">
              <a:defRPr/>
            </a:pPr>
            <a:r>
              <a:rPr lang="de-DE" sz="1000" b="0">
                <a:latin typeface="Arial" panose="020B0604020202020204" pitchFamily="34" charset="0"/>
              </a:rPr>
              <a:t>Seite </a:t>
            </a:r>
            <a:fld id="{84CB4DB0-0179-4F5D-A1B1-E47A7853F946}" type="slidenum">
              <a:rPr lang="de-DE" sz="1000" b="0">
                <a:latin typeface="Arial" panose="020B0604020202020204" pitchFamily="34" charset="0"/>
              </a:rPr>
              <a:pPr algn="r" eaLnBrk="0" hangingPunct="0">
                <a:defRPr/>
              </a:pPr>
              <a:t>‹#›</a:t>
            </a:fld>
            <a:endParaRPr lang="de-DE" sz="1000" b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0767" name="Text Box 47"/>
          <p:cNvSpPr txBox="1">
            <a:spLocks noChangeArrowheads="1"/>
          </p:cNvSpPr>
          <p:nvPr/>
        </p:nvSpPr>
        <p:spPr bwMode="auto">
          <a:xfrm>
            <a:off x="251520" y="165120"/>
            <a:ext cx="2084225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dirty="0" smtClean="0">
                <a:latin typeface="Arial" panose="020B0604020202020204" pitchFamily="34" charset="0"/>
              </a:rPr>
              <a:t>SCM B175R/B260R/B400R</a:t>
            </a:r>
            <a:endParaRPr lang="de-DE" sz="1200" dirty="0">
              <a:latin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65120"/>
            <a:ext cx="1869972" cy="7484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 spd="med">
    <p:pull dir="r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68313" y="1196975"/>
            <a:ext cx="6778625" cy="5073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Tx/>
              <a:buChar char="-"/>
            </a:pPr>
            <a:endParaRPr lang="de-DE" sz="1600" b="1" dirty="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de-DE" sz="1600" b="1" dirty="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de-DE" sz="1400" b="1" dirty="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de-DE" sz="1400" b="1" dirty="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de-DE" sz="1400" b="1" dirty="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de-DE" sz="1400" b="1" dirty="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de-DE" sz="1400" b="1" dirty="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de-DE" sz="1400" b="1" dirty="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de-DE" sz="14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sz="1400" b="1" dirty="0" smtClean="0"/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7092950" y="981075"/>
            <a:ext cx="1593850" cy="54721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de-DE" sz="1600" b="1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de-DE" sz="1600" b="1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de-DE" sz="1400" b="1" smtClean="0"/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de-DE" sz="1400" b="1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de-DE" sz="1400" b="1" smtClean="0"/>
              <a:t>                          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de-DE" sz="1400" b="1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de-DE" sz="1400" b="1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de-DE" sz="1600" b="1" smtClean="0"/>
          </a:p>
        </p:txBody>
      </p:sp>
      <p:sp>
        <p:nvSpPr>
          <p:cNvPr id="2" name="Textfeld 1"/>
          <p:cNvSpPr txBox="1"/>
          <p:nvPr/>
        </p:nvSpPr>
        <p:spPr>
          <a:xfrm>
            <a:off x="2915816" y="2492896"/>
            <a:ext cx="35548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11.1.2 Software-Update</a:t>
            </a:r>
          </a:p>
          <a:p>
            <a:pPr algn="ctr"/>
            <a:r>
              <a:rPr lang="de-DE" dirty="0" smtClean="0"/>
              <a:t>B175R</a:t>
            </a:r>
          </a:p>
          <a:p>
            <a:pPr algn="ctr"/>
            <a:r>
              <a:rPr lang="de-DE" dirty="0" smtClean="0"/>
              <a:t>B260R</a:t>
            </a:r>
          </a:p>
          <a:p>
            <a:pPr algn="ctr"/>
            <a:r>
              <a:rPr lang="de-DE" dirty="0" smtClean="0"/>
              <a:t>B400R/RM/RH</a:t>
            </a:r>
            <a:endParaRPr lang="de-DE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8" y="985196"/>
            <a:ext cx="6655920" cy="472460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899592" y="5726678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 err="1"/>
              <a:t>Choose</a:t>
            </a:r>
            <a:r>
              <a:rPr lang="de-DE" sz="1200" b="0" dirty="0"/>
              <a:t> </a:t>
            </a:r>
            <a:r>
              <a:rPr lang="de-DE" sz="1200" b="0" dirty="0" err="1"/>
              <a:t>corresponding</a:t>
            </a:r>
            <a:r>
              <a:rPr lang="de-DE" sz="1200" b="0" dirty="0"/>
              <a:t> </a:t>
            </a:r>
            <a:r>
              <a:rPr lang="de-DE" sz="1200" b="0" dirty="0" err="1"/>
              <a:t>machine</a:t>
            </a:r>
            <a:r>
              <a:rPr lang="de-DE" sz="1200" b="0" dirty="0"/>
              <a:t> </a:t>
            </a:r>
            <a:r>
              <a:rPr lang="de-DE" sz="1200" b="0" dirty="0" err="1"/>
              <a:t>and</a:t>
            </a:r>
            <a:r>
              <a:rPr lang="de-DE" sz="1200" b="0" dirty="0"/>
              <a:t> </a:t>
            </a:r>
            <a:r>
              <a:rPr lang="de-DE" sz="1200" b="0" dirty="0" err="1"/>
              <a:t>start</a:t>
            </a:r>
            <a:r>
              <a:rPr lang="de-DE" sz="1200" b="0" dirty="0"/>
              <a:t> </a:t>
            </a:r>
            <a:r>
              <a:rPr lang="de-DE" sz="1200" b="0" dirty="0" err="1" smtClean="0"/>
              <a:t>flashing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with</a:t>
            </a:r>
            <a:r>
              <a:rPr lang="de-DE" sz="1200" b="0" dirty="0" smtClean="0"/>
              <a:t> “OK“.</a:t>
            </a:r>
            <a:endParaRPr lang="de-DE" sz="1200" b="0" dirty="0"/>
          </a:p>
        </p:txBody>
      </p:sp>
      <p:cxnSp>
        <p:nvCxnSpPr>
          <p:cNvPr id="6" name="Gerade Verbindung mit Pfeil 5"/>
          <p:cNvCxnSpPr/>
          <p:nvPr/>
        </p:nvCxnSpPr>
        <p:spPr bwMode="auto">
          <a:xfrm flipH="1" flipV="1">
            <a:off x="1547664" y="3861048"/>
            <a:ext cx="1008112" cy="186563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mit Pfeil 8"/>
          <p:cNvCxnSpPr/>
          <p:nvPr/>
        </p:nvCxnSpPr>
        <p:spPr bwMode="auto">
          <a:xfrm flipH="1" flipV="1">
            <a:off x="1907704" y="5373216"/>
            <a:ext cx="2952328" cy="3534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feld 6"/>
          <p:cNvSpPr txBox="1"/>
          <p:nvPr/>
        </p:nvSpPr>
        <p:spPr>
          <a:xfrm>
            <a:off x="1043608" y="6165304"/>
            <a:ext cx="39837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0" i="1" dirty="0"/>
              <a:t>* The software versions shown here may differ, as the document is only a snapshot</a:t>
            </a:r>
            <a:endParaRPr lang="de-DE" sz="800" b="0" i="1" dirty="0"/>
          </a:p>
        </p:txBody>
      </p:sp>
    </p:spTree>
    <p:extLst>
      <p:ext uri="{BB962C8B-B14F-4D97-AF65-F5344CB8AC3E}">
        <p14:creationId xmlns:p14="http://schemas.microsoft.com/office/powerpoint/2010/main" val="2833464550"/>
      </p:ext>
    </p:extLst>
  </p:cSld>
  <p:clrMapOvr>
    <a:masterClrMapping/>
  </p:clrMapOvr>
  <p:transition spd="med">
    <p:pull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68744"/>
            <a:ext cx="5688632" cy="403798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827584" y="5406731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/>
              <a:t>Message if there are problems with the SD card or the drive. The following errors are possible</a:t>
            </a:r>
            <a:r>
              <a:rPr lang="en-US" sz="1200" b="0" dirty="0" smtClean="0"/>
              <a:t>:</a:t>
            </a:r>
          </a:p>
          <a:p>
            <a:r>
              <a:rPr lang="en-US" sz="1200" b="0" dirty="0" smtClean="0"/>
              <a:t>- SD </a:t>
            </a:r>
            <a:r>
              <a:rPr lang="en-US" sz="1200" b="0" dirty="0"/>
              <a:t>card is </a:t>
            </a:r>
            <a:r>
              <a:rPr lang="en-US" sz="1200" b="0" dirty="0" smtClean="0"/>
              <a:t>defective</a:t>
            </a:r>
          </a:p>
          <a:p>
            <a:r>
              <a:rPr lang="en-US" sz="1200" b="0" dirty="0" smtClean="0"/>
              <a:t>- SD </a:t>
            </a:r>
            <a:r>
              <a:rPr lang="en-US" sz="1200" b="0" dirty="0"/>
              <a:t>drive is </a:t>
            </a:r>
            <a:r>
              <a:rPr lang="en-US" sz="1200" b="0" dirty="0" smtClean="0"/>
              <a:t>defective</a:t>
            </a:r>
          </a:p>
          <a:p>
            <a:r>
              <a:rPr lang="en-US" sz="1200" b="0" dirty="0" smtClean="0"/>
              <a:t>- More </a:t>
            </a:r>
            <a:r>
              <a:rPr lang="en-US" sz="1200" b="0" dirty="0"/>
              <a:t>than 1 SD drive is </a:t>
            </a:r>
            <a:r>
              <a:rPr lang="en-US" sz="1200" b="0" dirty="0" smtClean="0"/>
              <a:t>recognized</a:t>
            </a:r>
          </a:p>
          <a:p>
            <a:r>
              <a:rPr lang="en-US" sz="1200" b="0" dirty="0" smtClean="0"/>
              <a:t>- Drive </a:t>
            </a:r>
            <a:r>
              <a:rPr lang="en-US" sz="1200" b="0" dirty="0"/>
              <a:t>does not meet the specifications of the </a:t>
            </a:r>
            <a:r>
              <a:rPr lang="en-US" sz="1200" b="0" dirty="0" smtClean="0"/>
              <a:t>SD-Writer</a:t>
            </a:r>
            <a:endParaRPr lang="de-DE" sz="1200" b="0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755576" y="980728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/>
              <a:t>Possible error message with both variants</a:t>
            </a:r>
            <a:endParaRPr lang="de-DE" sz="1200" b="0" dirty="0"/>
          </a:p>
        </p:txBody>
      </p:sp>
    </p:spTree>
    <p:extLst>
      <p:ext uri="{BB962C8B-B14F-4D97-AF65-F5344CB8AC3E}">
        <p14:creationId xmlns:p14="http://schemas.microsoft.com/office/powerpoint/2010/main" val="508523209"/>
      </p:ext>
    </p:extLst>
  </p:cSld>
  <p:clrMapOvr>
    <a:masterClrMapping/>
  </p:clrMapOvr>
  <p:transition spd="med">
    <p:pull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6696744" cy="475358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899592" y="5806316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/>
              <a:t>Display if </a:t>
            </a:r>
            <a:r>
              <a:rPr lang="en-US" sz="1200" b="0" dirty="0"/>
              <a:t>the message “Please insert exactly one device“ was confirmed with OK</a:t>
            </a:r>
            <a:r>
              <a:rPr lang="de-DE" sz="1200" b="0" dirty="0" smtClean="0"/>
              <a:t>.</a:t>
            </a:r>
            <a:endParaRPr lang="de-DE" sz="1200" b="0" dirty="0"/>
          </a:p>
        </p:txBody>
      </p:sp>
    </p:spTree>
    <p:extLst>
      <p:ext uri="{BB962C8B-B14F-4D97-AF65-F5344CB8AC3E}">
        <p14:creationId xmlns:p14="http://schemas.microsoft.com/office/powerpoint/2010/main" val="470554768"/>
      </p:ext>
    </p:extLst>
  </p:cSld>
  <p:clrMapOvr>
    <a:masterClrMapping/>
  </p:clrMapOvr>
  <p:transition spd="med">
    <p:pull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08" y="1009573"/>
            <a:ext cx="6724520" cy="479105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99808" y="5809738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/>
              <a:t>Display when the flash process has started normally</a:t>
            </a:r>
            <a:endParaRPr lang="de-DE" sz="1200" b="0" dirty="0"/>
          </a:p>
        </p:txBody>
      </p:sp>
    </p:spTree>
    <p:extLst>
      <p:ext uri="{BB962C8B-B14F-4D97-AF65-F5344CB8AC3E}">
        <p14:creationId xmlns:p14="http://schemas.microsoft.com/office/powerpoint/2010/main" val="3180721214"/>
      </p:ext>
    </p:extLst>
  </p:cSld>
  <p:clrMapOvr>
    <a:masterClrMapping/>
  </p:clrMapOvr>
  <p:transition spd="med">
    <p:pull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1824" y="5805264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 smtClean="0"/>
              <a:t>Flash </a:t>
            </a:r>
            <a:r>
              <a:rPr lang="de-DE" sz="1200" b="0" dirty="0" err="1" smtClean="0"/>
              <a:t>process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is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succesfully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finished</a:t>
            </a:r>
            <a:r>
              <a:rPr lang="de-DE" sz="1200" b="0" dirty="0" smtClean="0"/>
              <a:t>. </a:t>
            </a:r>
            <a:r>
              <a:rPr lang="de-DE" sz="1200" b="0" dirty="0" err="1" smtClean="0"/>
              <a:t>Confirm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with</a:t>
            </a:r>
            <a:r>
              <a:rPr lang="de-DE" sz="1200" b="0" dirty="0" smtClean="0"/>
              <a:t> “OK“</a:t>
            </a:r>
            <a:endParaRPr lang="de-DE" sz="1200" b="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4" y="863405"/>
            <a:ext cx="6822504" cy="4860868"/>
          </a:xfrm>
          <a:prstGeom prst="rect">
            <a:avLst/>
          </a:prstGeom>
        </p:spPr>
      </p:pic>
      <p:cxnSp>
        <p:nvCxnSpPr>
          <p:cNvPr id="5" name="Gerade Verbindung mit Pfeil 4"/>
          <p:cNvCxnSpPr>
            <a:stCxn id="2" idx="0"/>
          </p:cNvCxnSpPr>
          <p:nvPr/>
        </p:nvCxnSpPr>
        <p:spPr bwMode="auto">
          <a:xfrm flipH="1" flipV="1">
            <a:off x="1907704" y="5373216"/>
            <a:ext cx="2106488" cy="4320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31288295"/>
      </p:ext>
    </p:extLst>
  </p:cSld>
  <p:clrMapOvr>
    <a:masterClrMapping/>
  </p:clrMapOvr>
  <p:transition spd="med">
    <p:pull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1520" y="1196752"/>
            <a:ext cx="3732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SD </a:t>
            </a:r>
            <a:r>
              <a:rPr lang="de-DE" sz="1600" dirty="0" err="1" smtClean="0"/>
              <a:t>card</a:t>
            </a:r>
            <a:r>
              <a:rPr lang="de-DE" sz="1600" dirty="0" smtClean="0"/>
              <a:t> back </a:t>
            </a:r>
            <a:r>
              <a:rPr lang="de-DE" sz="1600" dirty="0" err="1" smtClean="0"/>
              <a:t>into</a:t>
            </a:r>
            <a:r>
              <a:rPr lang="de-DE" sz="1600" dirty="0" smtClean="0"/>
              <a:t> SD-Slot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display</a:t>
            </a:r>
            <a:endParaRPr lang="de-DE" sz="16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4860032" cy="244296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79616" y="5229200"/>
            <a:ext cx="1021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0" dirty="0" smtClean="0"/>
              <a:t>SD </a:t>
            </a:r>
            <a:r>
              <a:rPr lang="de-DE" sz="1200" b="0" dirty="0" err="1" smtClean="0"/>
              <a:t>card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slot</a:t>
            </a:r>
            <a:endParaRPr lang="de-DE" sz="1200" b="0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509120"/>
            <a:ext cx="3374490" cy="1368152"/>
          </a:xfrm>
          <a:prstGeom prst="rect">
            <a:avLst/>
          </a:prstGeom>
        </p:spPr>
      </p:pic>
      <p:cxnSp>
        <p:nvCxnSpPr>
          <p:cNvPr id="8" name="Gerade Verbindung mit Pfeil 7"/>
          <p:cNvCxnSpPr>
            <a:stCxn id="6" idx="0"/>
          </p:cNvCxnSpPr>
          <p:nvPr/>
        </p:nvCxnSpPr>
        <p:spPr bwMode="auto">
          <a:xfrm flipV="1">
            <a:off x="990333" y="4797152"/>
            <a:ext cx="2357531" cy="4320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feld 16"/>
          <p:cNvSpPr txBox="1"/>
          <p:nvPr/>
        </p:nvSpPr>
        <p:spPr>
          <a:xfrm>
            <a:off x="2411760" y="5890557"/>
            <a:ext cx="1778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0" dirty="0" err="1" smtClean="0"/>
              <a:t>Rear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side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of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dashboard</a:t>
            </a:r>
            <a:endParaRPr lang="de-DE" sz="1200" b="0" dirty="0"/>
          </a:p>
        </p:txBody>
      </p:sp>
      <p:cxnSp>
        <p:nvCxnSpPr>
          <p:cNvPr id="7" name="Gerade Verbindung mit Pfeil 6"/>
          <p:cNvCxnSpPr/>
          <p:nvPr/>
        </p:nvCxnSpPr>
        <p:spPr bwMode="auto">
          <a:xfrm flipH="1" flipV="1">
            <a:off x="3856994" y="2924944"/>
            <a:ext cx="66934" cy="19442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feld 8"/>
          <p:cNvSpPr txBox="1"/>
          <p:nvPr/>
        </p:nvSpPr>
        <p:spPr>
          <a:xfrm>
            <a:off x="5868144" y="170425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 smtClean="0"/>
              <a:t>After </a:t>
            </a:r>
            <a:r>
              <a:rPr lang="de-DE" sz="1200" b="0" dirty="0" err="1" smtClean="0"/>
              <a:t>the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flash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process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is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done</a:t>
            </a:r>
            <a:r>
              <a:rPr lang="de-DE" sz="1200" b="0" dirty="0" smtClean="0"/>
              <a:t>, </a:t>
            </a:r>
            <a:r>
              <a:rPr lang="de-DE" sz="1200" b="0" dirty="0" err="1" smtClean="0"/>
              <a:t>put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the</a:t>
            </a:r>
            <a:r>
              <a:rPr lang="de-DE" sz="1200" b="0" dirty="0" smtClean="0"/>
              <a:t> SD </a:t>
            </a:r>
            <a:r>
              <a:rPr lang="de-DE" sz="1200" b="0" dirty="0" err="1" smtClean="0"/>
              <a:t>card</a:t>
            </a:r>
            <a:r>
              <a:rPr lang="de-DE" sz="1200" b="0" dirty="0" smtClean="0"/>
              <a:t> back (</a:t>
            </a:r>
            <a:r>
              <a:rPr lang="de-DE" sz="1200" b="0" dirty="0" err="1" smtClean="0"/>
              <a:t>from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the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computer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to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the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display</a:t>
            </a:r>
            <a:r>
              <a:rPr lang="de-DE" sz="1200" b="0" dirty="0" smtClean="0"/>
              <a:t>).</a:t>
            </a:r>
            <a:endParaRPr lang="de-DE" sz="1200" b="0" dirty="0"/>
          </a:p>
        </p:txBody>
      </p:sp>
    </p:spTree>
    <p:extLst>
      <p:ext uri="{BB962C8B-B14F-4D97-AF65-F5344CB8AC3E}">
        <p14:creationId xmlns:p14="http://schemas.microsoft.com/office/powerpoint/2010/main" val="776535927"/>
      </p:ext>
    </p:extLst>
  </p:cSld>
  <p:clrMapOvr>
    <a:masterClrMapping/>
  </p:clrMapOvr>
  <p:transition spd="med">
    <p:pull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124745"/>
            <a:ext cx="6511429" cy="237626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861048"/>
            <a:ext cx="6516216" cy="256347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971600" y="847746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/>
              <a:t>After the key switch is ON, the message of a new variant appears on the </a:t>
            </a:r>
            <a:r>
              <a:rPr lang="en-US" sz="1200" b="0" dirty="0" smtClean="0"/>
              <a:t>screen,</a:t>
            </a:r>
            <a:endParaRPr lang="de-DE" sz="1200" b="0" dirty="0"/>
          </a:p>
        </p:txBody>
      </p:sp>
      <p:sp>
        <p:nvSpPr>
          <p:cNvPr id="5" name="Textfeld 4"/>
          <p:cNvSpPr txBox="1"/>
          <p:nvPr/>
        </p:nvSpPr>
        <p:spPr>
          <a:xfrm>
            <a:off x="971600" y="3531129"/>
            <a:ext cx="698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/>
              <a:t>with </a:t>
            </a:r>
            <a:r>
              <a:rPr lang="en-US" sz="1200" b="0" dirty="0"/>
              <a:t>the request </a:t>
            </a:r>
            <a:r>
              <a:rPr lang="en-US" sz="1200" b="0" dirty="0" smtClean="0"/>
              <a:t>“Update”. </a:t>
            </a:r>
            <a:r>
              <a:rPr lang="en-US" sz="1200" b="0" dirty="0"/>
              <a:t>To do this, just press the rotary push button</a:t>
            </a:r>
            <a:r>
              <a:rPr lang="de-DE" sz="1200" b="0" dirty="0" smtClean="0"/>
              <a:t>. </a:t>
            </a:r>
            <a:r>
              <a:rPr lang="en-US" sz="1200" b="0" dirty="0">
                <a:solidFill>
                  <a:srgbClr val="FF0000"/>
                </a:solidFill>
              </a:rPr>
              <a:t>Turning it leads to termination</a:t>
            </a:r>
            <a:endParaRPr lang="de-DE" sz="1200" b="0" dirty="0">
              <a:solidFill>
                <a:srgbClr val="FF0000"/>
              </a:solidFill>
            </a:endParaRPr>
          </a:p>
        </p:txBody>
      </p:sp>
      <p:cxnSp>
        <p:nvCxnSpPr>
          <p:cNvPr id="9" name="Gerade Verbindung mit Pfeil 8"/>
          <p:cNvCxnSpPr>
            <a:stCxn id="5" idx="2"/>
          </p:cNvCxnSpPr>
          <p:nvPr/>
        </p:nvCxnSpPr>
        <p:spPr bwMode="auto">
          <a:xfrm>
            <a:off x="4463988" y="3808128"/>
            <a:ext cx="2412268" cy="12050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92" y="1401744"/>
            <a:ext cx="3203848" cy="1818918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 bwMode="auto">
          <a:xfrm flipH="1">
            <a:off x="3059832" y="1124745"/>
            <a:ext cx="2088232" cy="93610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72739816"/>
      </p:ext>
    </p:extLst>
  </p:cSld>
  <p:clrMapOvr>
    <a:masterClrMapping/>
  </p:clrMapOvr>
  <p:transition spd="med">
    <p:pull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76925"/>
            <a:ext cx="5760640" cy="411231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23528" y="1124744"/>
            <a:ext cx="2174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2) Flash </a:t>
            </a:r>
            <a:r>
              <a:rPr lang="de-DE" sz="1600" dirty="0" err="1"/>
              <a:t>s</a:t>
            </a:r>
            <a:r>
              <a:rPr lang="de-DE" sz="1600" dirty="0" err="1" smtClean="0"/>
              <a:t>oftware</a:t>
            </a:r>
            <a:r>
              <a:rPr lang="de-DE" sz="1600" dirty="0" smtClean="0"/>
              <a:t> A1</a:t>
            </a:r>
            <a:endParaRPr lang="de-DE" sz="1600" dirty="0"/>
          </a:p>
        </p:txBody>
      </p:sp>
      <p:cxnSp>
        <p:nvCxnSpPr>
          <p:cNvPr id="6" name="Gerade Verbindung mit Pfeil 5"/>
          <p:cNvCxnSpPr/>
          <p:nvPr/>
        </p:nvCxnSpPr>
        <p:spPr bwMode="auto">
          <a:xfrm flipV="1">
            <a:off x="2873008" y="4293096"/>
            <a:ext cx="1338952" cy="14401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hteck 6"/>
          <p:cNvSpPr/>
          <p:nvPr/>
        </p:nvSpPr>
        <p:spPr>
          <a:xfrm>
            <a:off x="6660232" y="1844824"/>
            <a:ext cx="2232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b="0" dirty="0">
                <a:solidFill>
                  <a:srgbClr val="000000"/>
                </a:solidFill>
              </a:rPr>
              <a:t>The </a:t>
            </a:r>
            <a:r>
              <a:rPr lang="en-US" sz="1200" b="0" dirty="0" err="1">
                <a:solidFill>
                  <a:srgbClr val="000000"/>
                </a:solidFill>
              </a:rPr>
              <a:t>Hako</a:t>
            </a:r>
            <a:r>
              <a:rPr lang="en-US" sz="1200" b="0" dirty="0">
                <a:solidFill>
                  <a:srgbClr val="000000"/>
                </a:solidFill>
              </a:rPr>
              <a:t> diagnosis must be connected to an interface. A connection to the machine (OBD plug) is essential.</a:t>
            </a:r>
            <a:endParaRPr lang="de-DE" sz="1200" b="0" dirty="0">
              <a:solidFill>
                <a:srgbClr val="0000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860487"/>
            <a:ext cx="1876297" cy="1360601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6948264" y="4372655"/>
            <a:ext cx="8499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0" dirty="0">
                <a:solidFill>
                  <a:srgbClr val="000000"/>
                </a:solidFill>
              </a:rPr>
              <a:t>OBD </a:t>
            </a:r>
            <a:r>
              <a:rPr lang="de-DE" sz="1200" b="0" dirty="0" err="1" smtClean="0">
                <a:solidFill>
                  <a:srgbClr val="000000"/>
                </a:solidFill>
              </a:rPr>
              <a:t>plug</a:t>
            </a:r>
            <a:endParaRPr lang="de-DE" dirty="0"/>
          </a:p>
        </p:txBody>
      </p:sp>
      <p:cxnSp>
        <p:nvCxnSpPr>
          <p:cNvPr id="10" name="Gerade Verbindung mit Pfeil 9"/>
          <p:cNvCxnSpPr>
            <a:stCxn id="8" idx="0"/>
          </p:cNvCxnSpPr>
          <p:nvPr/>
        </p:nvCxnSpPr>
        <p:spPr bwMode="auto">
          <a:xfrm flipV="1">
            <a:off x="7373221" y="3933056"/>
            <a:ext cx="511147" cy="4395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feld 10"/>
          <p:cNvSpPr txBox="1"/>
          <p:nvPr/>
        </p:nvSpPr>
        <p:spPr>
          <a:xfrm>
            <a:off x="899592" y="5733256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 err="1" smtClean="0"/>
              <a:t>Choose</a:t>
            </a:r>
            <a:r>
              <a:rPr lang="de-DE" sz="1200" b="0" dirty="0" smtClean="0"/>
              <a:t> “CAN </a:t>
            </a:r>
            <a:r>
              <a:rPr lang="de-DE" sz="1200" b="0" dirty="0" err="1" smtClean="0"/>
              <a:t>Flasher</a:t>
            </a:r>
            <a:r>
              <a:rPr lang="de-DE" sz="1200" b="0" dirty="0" smtClean="0"/>
              <a:t> B175R / B260R / B400R“ </a:t>
            </a:r>
            <a:r>
              <a:rPr lang="de-DE" sz="1200" b="0" dirty="0" err="1" smtClean="0"/>
              <a:t>program</a:t>
            </a:r>
            <a:r>
              <a:rPr lang="de-DE" sz="1200" b="0" dirty="0" smtClean="0"/>
              <a:t> in </a:t>
            </a:r>
            <a:r>
              <a:rPr lang="de-DE" sz="1200" b="0" dirty="0" err="1"/>
              <a:t>H</a:t>
            </a:r>
            <a:r>
              <a:rPr lang="de-DE" sz="1200" b="0" dirty="0" err="1" smtClean="0"/>
              <a:t>ako</a:t>
            </a:r>
            <a:r>
              <a:rPr lang="de-DE" sz="1200" b="0" dirty="0" smtClean="0"/>
              <a:t> Diagnosis.</a:t>
            </a:r>
            <a:endParaRPr lang="de-DE" sz="1200" b="0" dirty="0"/>
          </a:p>
        </p:txBody>
      </p:sp>
    </p:spTree>
    <p:extLst>
      <p:ext uri="{BB962C8B-B14F-4D97-AF65-F5344CB8AC3E}">
        <p14:creationId xmlns:p14="http://schemas.microsoft.com/office/powerpoint/2010/main" val="939328616"/>
      </p:ext>
    </p:extLst>
  </p:cSld>
  <p:clrMapOvr>
    <a:masterClrMapping/>
  </p:clrMapOvr>
  <p:transition spd="med">
    <p:pull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6444208" cy="456964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912503" y="5795092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 err="1"/>
              <a:t>Choose</a:t>
            </a:r>
            <a:r>
              <a:rPr lang="de-DE" sz="1200" b="0" dirty="0"/>
              <a:t> </a:t>
            </a:r>
            <a:r>
              <a:rPr lang="de-DE" sz="1200" b="0" dirty="0" err="1"/>
              <a:t>menue</a:t>
            </a:r>
            <a:r>
              <a:rPr lang="de-DE" sz="1200" b="0" dirty="0"/>
              <a:t> “System</a:t>
            </a:r>
            <a:r>
              <a:rPr lang="de-DE" sz="1200" b="0" dirty="0" smtClean="0"/>
              <a:t>“ (</a:t>
            </a:r>
            <a:r>
              <a:rPr lang="de-DE" sz="1200" b="0" dirty="0"/>
              <a:t>sample B260R, </a:t>
            </a:r>
            <a:r>
              <a:rPr lang="de-DE" sz="1200" b="0" dirty="0" err="1"/>
              <a:t>equal</a:t>
            </a:r>
            <a:r>
              <a:rPr lang="de-DE" sz="1200" b="0" dirty="0"/>
              <a:t> </a:t>
            </a:r>
            <a:r>
              <a:rPr lang="de-DE" sz="1200" b="0" dirty="0" err="1"/>
              <a:t>for</a:t>
            </a:r>
            <a:r>
              <a:rPr lang="de-DE" sz="1200" b="0" dirty="0"/>
              <a:t> all </a:t>
            </a:r>
            <a:r>
              <a:rPr lang="de-DE" sz="1200" b="0" dirty="0" err="1"/>
              <a:t>types</a:t>
            </a:r>
            <a:r>
              <a:rPr lang="de-DE" sz="1200" b="0" dirty="0"/>
              <a:t>).</a:t>
            </a:r>
          </a:p>
        </p:txBody>
      </p:sp>
      <p:cxnSp>
        <p:nvCxnSpPr>
          <p:cNvPr id="6" name="Gerade Verbindung mit Pfeil 5"/>
          <p:cNvCxnSpPr/>
          <p:nvPr/>
        </p:nvCxnSpPr>
        <p:spPr bwMode="auto">
          <a:xfrm flipV="1">
            <a:off x="1763688" y="1556792"/>
            <a:ext cx="72008" cy="42383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feld 6"/>
          <p:cNvSpPr txBox="1"/>
          <p:nvPr/>
        </p:nvSpPr>
        <p:spPr>
          <a:xfrm>
            <a:off x="1043608" y="6165304"/>
            <a:ext cx="39837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0" i="1" dirty="0"/>
              <a:t>* The software versions shown here may differ, as the document is only a snapshot</a:t>
            </a:r>
            <a:endParaRPr lang="de-DE" sz="800" b="0" i="1" dirty="0"/>
          </a:p>
        </p:txBody>
      </p:sp>
    </p:spTree>
    <p:extLst>
      <p:ext uri="{BB962C8B-B14F-4D97-AF65-F5344CB8AC3E}">
        <p14:creationId xmlns:p14="http://schemas.microsoft.com/office/powerpoint/2010/main" val="4016249804"/>
      </p:ext>
    </p:extLst>
  </p:cSld>
  <p:clrMapOvr>
    <a:masterClrMapping/>
  </p:clrMapOvr>
  <p:transition spd="med">
    <p:pull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6912768" cy="49019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914990" y="5956299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 err="1" smtClean="0"/>
              <a:t>Choose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program</a:t>
            </a:r>
            <a:r>
              <a:rPr lang="de-DE" sz="1200" b="0" dirty="0" smtClean="0"/>
              <a:t> “Flash </a:t>
            </a:r>
            <a:r>
              <a:rPr lang="de-DE" sz="1200" b="0" dirty="0" err="1" smtClean="0"/>
              <a:t>software</a:t>
            </a:r>
            <a:r>
              <a:rPr lang="de-DE" sz="1200" b="0" dirty="0" smtClean="0"/>
              <a:t>“.</a:t>
            </a:r>
            <a:endParaRPr lang="de-DE" sz="1200" b="0" dirty="0"/>
          </a:p>
        </p:txBody>
      </p:sp>
      <p:cxnSp>
        <p:nvCxnSpPr>
          <p:cNvPr id="5" name="Gerade Verbindung mit Pfeil 4"/>
          <p:cNvCxnSpPr/>
          <p:nvPr/>
        </p:nvCxnSpPr>
        <p:spPr bwMode="auto">
          <a:xfrm flipH="1" flipV="1">
            <a:off x="1547664" y="1988840"/>
            <a:ext cx="144016" cy="396745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29961584"/>
      </p:ext>
    </p:extLst>
  </p:cSld>
  <p:clrMapOvr>
    <a:masterClrMapping/>
  </p:clrMapOvr>
  <p:transition spd="med"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1520" y="1196752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1) Flash SD-Card</a:t>
            </a:r>
            <a:endParaRPr lang="de-DE" sz="16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4860032" cy="244296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868144" y="1704256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 smtClean="0"/>
              <a:t>The SD </a:t>
            </a:r>
            <a:r>
              <a:rPr lang="de-DE" sz="1200" b="0" dirty="0" err="1" smtClean="0"/>
              <a:t>cardslot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is</a:t>
            </a:r>
            <a:r>
              <a:rPr lang="de-DE" sz="1200" b="0" dirty="0" smtClean="0"/>
              <a:t> on </a:t>
            </a:r>
            <a:r>
              <a:rPr lang="de-DE" sz="1200" b="0" dirty="0" err="1" smtClean="0"/>
              <a:t>the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rear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side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of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the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display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board</a:t>
            </a:r>
            <a:r>
              <a:rPr lang="de-DE" sz="1200" b="0" dirty="0" smtClean="0"/>
              <a:t> A2. </a:t>
            </a:r>
            <a:r>
              <a:rPr lang="de-DE" sz="1200" b="0" dirty="0" err="1" smtClean="0"/>
              <a:t>For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flashing</a:t>
            </a:r>
            <a:r>
              <a:rPr lang="de-DE" sz="1200" b="0" dirty="0" smtClean="0"/>
              <a:t>, </a:t>
            </a:r>
            <a:r>
              <a:rPr lang="de-DE" sz="1200" b="0" dirty="0" err="1" smtClean="0"/>
              <a:t>the</a:t>
            </a:r>
            <a:r>
              <a:rPr lang="de-DE" sz="1200" b="0" dirty="0" smtClean="0"/>
              <a:t> SD </a:t>
            </a:r>
            <a:r>
              <a:rPr lang="de-DE" sz="1200" b="0" dirty="0" err="1" smtClean="0"/>
              <a:t>card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has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to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be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extracted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from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the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slot</a:t>
            </a:r>
            <a:r>
              <a:rPr lang="de-DE" sz="1200" b="0" dirty="0" smtClean="0"/>
              <a:t>. </a:t>
            </a:r>
            <a:r>
              <a:rPr lang="de-DE" sz="1200" b="0" dirty="0" err="1" smtClean="0"/>
              <a:t>To</a:t>
            </a:r>
            <a:r>
              <a:rPr lang="de-DE" sz="1200" b="0" dirty="0" smtClean="0"/>
              <a:t> do </a:t>
            </a:r>
            <a:r>
              <a:rPr lang="de-DE" sz="1200" b="0" dirty="0" err="1" smtClean="0"/>
              <a:t>this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dismount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the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dash</a:t>
            </a:r>
            <a:r>
              <a:rPr lang="de-DE" sz="1200" b="0" dirty="0" smtClean="0"/>
              <a:t>-board (8 </a:t>
            </a:r>
            <a:r>
              <a:rPr lang="de-DE" sz="1200" b="0" dirty="0" err="1" smtClean="0"/>
              <a:t>screws</a:t>
            </a:r>
            <a:r>
              <a:rPr lang="de-DE" sz="1200" b="0" dirty="0" smtClean="0"/>
              <a:t>). </a:t>
            </a:r>
            <a:r>
              <a:rPr lang="de-DE" sz="1200" b="0" dirty="0" err="1" smtClean="0"/>
              <a:t>Then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you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could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take</a:t>
            </a:r>
            <a:r>
              <a:rPr lang="de-DE" sz="1200" b="0" dirty="0" smtClean="0"/>
              <a:t> out </a:t>
            </a:r>
            <a:r>
              <a:rPr lang="de-DE" sz="1200" b="0" dirty="0" err="1" smtClean="0"/>
              <a:t>the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card</a:t>
            </a:r>
            <a:r>
              <a:rPr lang="de-DE" sz="1200" b="0" dirty="0" smtClean="0"/>
              <a:t>.</a:t>
            </a:r>
            <a:endParaRPr lang="de-DE" sz="1200" b="0" dirty="0"/>
          </a:p>
        </p:txBody>
      </p:sp>
      <p:sp>
        <p:nvSpPr>
          <p:cNvPr id="6" name="Textfeld 5"/>
          <p:cNvSpPr txBox="1"/>
          <p:nvPr/>
        </p:nvSpPr>
        <p:spPr>
          <a:xfrm>
            <a:off x="479616" y="5229200"/>
            <a:ext cx="1021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0" dirty="0" smtClean="0"/>
              <a:t>SD </a:t>
            </a:r>
            <a:r>
              <a:rPr lang="de-DE" sz="1200" b="0" dirty="0" err="1" smtClean="0"/>
              <a:t>card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slot</a:t>
            </a:r>
            <a:endParaRPr lang="de-DE" sz="1200" b="0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509120"/>
            <a:ext cx="3374490" cy="1368152"/>
          </a:xfrm>
          <a:prstGeom prst="rect">
            <a:avLst/>
          </a:prstGeom>
        </p:spPr>
      </p:pic>
      <p:cxnSp>
        <p:nvCxnSpPr>
          <p:cNvPr id="8" name="Gerade Verbindung mit Pfeil 7"/>
          <p:cNvCxnSpPr>
            <a:stCxn id="6" idx="0"/>
          </p:cNvCxnSpPr>
          <p:nvPr/>
        </p:nvCxnSpPr>
        <p:spPr bwMode="auto">
          <a:xfrm flipV="1">
            <a:off x="990333" y="4797152"/>
            <a:ext cx="2357531" cy="4320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feld 16"/>
          <p:cNvSpPr txBox="1"/>
          <p:nvPr/>
        </p:nvSpPr>
        <p:spPr>
          <a:xfrm>
            <a:off x="2411760" y="5890557"/>
            <a:ext cx="18213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0" dirty="0" err="1" smtClean="0"/>
              <a:t>Rear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side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of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dash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board</a:t>
            </a:r>
            <a:endParaRPr lang="de-DE" sz="1200" b="0" dirty="0"/>
          </a:p>
        </p:txBody>
      </p:sp>
      <p:cxnSp>
        <p:nvCxnSpPr>
          <p:cNvPr id="20" name="Gerade Verbindung mit Pfeil 19"/>
          <p:cNvCxnSpPr/>
          <p:nvPr/>
        </p:nvCxnSpPr>
        <p:spPr bwMode="auto">
          <a:xfrm>
            <a:off x="3851920" y="2922290"/>
            <a:ext cx="144016" cy="18748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61053425"/>
      </p:ext>
    </p:extLst>
  </p:cSld>
  <p:clrMapOvr>
    <a:masterClrMapping/>
  </p:clrMapOvr>
  <p:transition spd="med">
    <p:pull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1052736"/>
            <a:ext cx="6499019" cy="460851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899592" y="5726678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 smtClean="0"/>
              <a:t>Start </a:t>
            </a:r>
            <a:r>
              <a:rPr lang="de-DE" sz="1200" b="0" dirty="0" err="1" smtClean="0"/>
              <a:t>flash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process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with</a:t>
            </a:r>
            <a:r>
              <a:rPr lang="de-DE" sz="1200" b="0" dirty="0" smtClean="0"/>
              <a:t> “OK“.</a:t>
            </a:r>
            <a:endParaRPr lang="de-DE" sz="1200" b="0" dirty="0"/>
          </a:p>
        </p:txBody>
      </p:sp>
      <p:cxnSp>
        <p:nvCxnSpPr>
          <p:cNvPr id="5" name="Gerade Verbindung mit Pfeil 4"/>
          <p:cNvCxnSpPr/>
          <p:nvPr/>
        </p:nvCxnSpPr>
        <p:spPr bwMode="auto">
          <a:xfrm flipH="1" flipV="1">
            <a:off x="1619672" y="5373216"/>
            <a:ext cx="432048" cy="38507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feld 6"/>
          <p:cNvSpPr txBox="1"/>
          <p:nvPr/>
        </p:nvSpPr>
        <p:spPr>
          <a:xfrm>
            <a:off x="1043608" y="6165304"/>
            <a:ext cx="39837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0" i="1" dirty="0"/>
              <a:t>* The software versions shown here may differ, as the document is only a snapshot</a:t>
            </a:r>
            <a:endParaRPr lang="de-DE" sz="800" b="0" i="1" dirty="0"/>
          </a:p>
        </p:txBody>
      </p:sp>
    </p:spTree>
    <p:extLst>
      <p:ext uri="{BB962C8B-B14F-4D97-AF65-F5344CB8AC3E}">
        <p14:creationId xmlns:p14="http://schemas.microsoft.com/office/powerpoint/2010/main" val="2651798573"/>
      </p:ext>
    </p:extLst>
  </p:cSld>
  <p:clrMapOvr>
    <a:masterClrMapping/>
  </p:clrMapOvr>
  <p:transition spd="med">
    <p:pull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93" y="756441"/>
            <a:ext cx="7009133" cy="497023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01824" y="5805264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 smtClean="0"/>
              <a:t>Flash </a:t>
            </a:r>
            <a:r>
              <a:rPr lang="de-DE" sz="1200" b="0" dirty="0" err="1" smtClean="0"/>
              <a:t>process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is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succesfully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finished</a:t>
            </a:r>
            <a:r>
              <a:rPr lang="de-DE" sz="1200" b="0" dirty="0" smtClean="0"/>
              <a:t>. </a:t>
            </a:r>
            <a:r>
              <a:rPr lang="de-DE" sz="1200" b="0" dirty="0" err="1" smtClean="0"/>
              <a:t>Confirm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with</a:t>
            </a:r>
            <a:r>
              <a:rPr lang="de-DE" sz="1200" b="0" dirty="0" smtClean="0"/>
              <a:t> “OK“</a:t>
            </a:r>
            <a:endParaRPr lang="de-DE" sz="1200" b="0" dirty="0"/>
          </a:p>
        </p:txBody>
      </p:sp>
      <p:cxnSp>
        <p:nvCxnSpPr>
          <p:cNvPr id="6" name="Gerade Verbindung mit Pfeil 5"/>
          <p:cNvCxnSpPr>
            <a:stCxn id="4" idx="0"/>
          </p:cNvCxnSpPr>
          <p:nvPr/>
        </p:nvCxnSpPr>
        <p:spPr bwMode="auto">
          <a:xfrm flipV="1">
            <a:off x="4014192" y="3501008"/>
            <a:ext cx="197768" cy="23042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13783858"/>
      </p:ext>
    </p:extLst>
  </p:cSld>
  <p:clrMapOvr>
    <a:masterClrMapping/>
  </p:clrMapOvr>
  <p:transition spd="med">
    <p:pull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827584" y="980728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/>
              <a:t>If only update software A1 is carried out. </a:t>
            </a:r>
            <a:r>
              <a:rPr lang="en-US" sz="1200" b="0" dirty="0" smtClean="0"/>
              <a:t>The </a:t>
            </a:r>
            <a:r>
              <a:rPr lang="en-US" sz="1200" b="0" dirty="0"/>
              <a:t>following display appear after the key switch is ON. This means that newer display software is required</a:t>
            </a:r>
            <a:endParaRPr lang="de-DE" sz="1200" b="0" dirty="0"/>
          </a:p>
        </p:txBody>
      </p:sp>
      <p:sp>
        <p:nvSpPr>
          <p:cNvPr id="7" name="Rechteck 6"/>
          <p:cNvSpPr/>
          <p:nvPr/>
        </p:nvSpPr>
        <p:spPr>
          <a:xfrm>
            <a:off x="827584" y="2924944"/>
            <a:ext cx="1440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0" dirty="0" err="1" smtClean="0">
                <a:solidFill>
                  <a:srgbClr val="000000"/>
                </a:solidFill>
              </a:rPr>
              <a:t>needed</a:t>
            </a:r>
            <a:r>
              <a:rPr lang="de-DE" sz="1200" b="0" dirty="0" smtClean="0">
                <a:solidFill>
                  <a:srgbClr val="000000"/>
                </a:solidFill>
              </a:rPr>
              <a:t> </a:t>
            </a:r>
            <a:r>
              <a:rPr lang="de-DE" sz="1200" b="0" dirty="0" err="1" smtClean="0">
                <a:solidFill>
                  <a:srgbClr val="000000"/>
                </a:solidFill>
              </a:rPr>
              <a:t>display</a:t>
            </a:r>
            <a:r>
              <a:rPr lang="de-DE" sz="1200" b="0" dirty="0" smtClean="0">
                <a:solidFill>
                  <a:srgbClr val="000000"/>
                </a:solidFill>
              </a:rPr>
              <a:t> </a:t>
            </a:r>
            <a:r>
              <a:rPr lang="de-DE" sz="1200" b="0" dirty="0" err="1" smtClean="0">
                <a:solidFill>
                  <a:srgbClr val="000000"/>
                </a:solidFill>
              </a:rPr>
              <a:t>software</a:t>
            </a:r>
            <a:endParaRPr lang="de-DE" sz="1200" b="0" dirty="0" smtClean="0">
              <a:solidFill>
                <a:srgbClr val="000000"/>
              </a:solidFill>
            </a:endParaRPr>
          </a:p>
          <a:p>
            <a:endParaRPr lang="de-DE" sz="800" b="0" dirty="0">
              <a:solidFill>
                <a:srgbClr val="000000"/>
              </a:solidFill>
            </a:endParaRPr>
          </a:p>
          <a:p>
            <a:r>
              <a:rPr lang="de-DE" sz="1200" b="0" dirty="0" err="1" smtClean="0">
                <a:solidFill>
                  <a:srgbClr val="000000"/>
                </a:solidFill>
              </a:rPr>
              <a:t>existing</a:t>
            </a:r>
            <a:r>
              <a:rPr lang="de-DE" sz="1200" b="0" dirty="0" smtClean="0">
                <a:solidFill>
                  <a:srgbClr val="000000"/>
                </a:solidFill>
              </a:rPr>
              <a:t> </a:t>
            </a:r>
            <a:r>
              <a:rPr lang="de-DE" sz="1200" b="0" dirty="0" err="1" smtClean="0">
                <a:solidFill>
                  <a:srgbClr val="000000"/>
                </a:solidFill>
              </a:rPr>
              <a:t>display</a:t>
            </a:r>
            <a:r>
              <a:rPr lang="de-DE" sz="1200" b="0" dirty="0" smtClean="0">
                <a:solidFill>
                  <a:srgbClr val="000000"/>
                </a:solidFill>
              </a:rPr>
              <a:t> </a:t>
            </a:r>
            <a:r>
              <a:rPr lang="de-DE" sz="1200" b="0" dirty="0" err="1" smtClean="0">
                <a:solidFill>
                  <a:srgbClr val="000000"/>
                </a:solidFill>
              </a:rPr>
              <a:t>software</a:t>
            </a:r>
            <a:r>
              <a:rPr lang="de-DE" sz="1200" b="0" dirty="0" smtClean="0">
                <a:solidFill>
                  <a:srgbClr val="000000"/>
                </a:solidFill>
              </a:rPr>
              <a:t> 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04864"/>
            <a:ext cx="6048672" cy="2721902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043608" y="6165304"/>
            <a:ext cx="39837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0" i="1" dirty="0"/>
              <a:t>* The software versions shown here may differ, as the document is only a snapshot</a:t>
            </a:r>
            <a:endParaRPr lang="de-DE" sz="800" b="0" i="1" dirty="0"/>
          </a:p>
        </p:txBody>
      </p:sp>
    </p:spTree>
    <p:extLst>
      <p:ext uri="{BB962C8B-B14F-4D97-AF65-F5344CB8AC3E}">
        <p14:creationId xmlns:p14="http://schemas.microsoft.com/office/powerpoint/2010/main" val="2073580927"/>
      </p:ext>
    </p:extLst>
  </p:cSld>
  <p:clrMapOvr>
    <a:masterClrMapping/>
  </p:clrMapOvr>
  <p:transition spd="med">
    <p:pull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76925"/>
            <a:ext cx="5760640" cy="411231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23528" y="1124744"/>
            <a:ext cx="2842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3</a:t>
            </a:r>
            <a:r>
              <a:rPr lang="de-DE" sz="1600" dirty="0" smtClean="0"/>
              <a:t>) </a:t>
            </a:r>
            <a:r>
              <a:rPr lang="de-DE" sz="1600" dirty="0"/>
              <a:t>Check </a:t>
            </a:r>
            <a:r>
              <a:rPr lang="de-DE" sz="1600" dirty="0" err="1"/>
              <a:t>software</a:t>
            </a:r>
            <a:r>
              <a:rPr lang="de-DE" sz="1600" dirty="0"/>
              <a:t> </a:t>
            </a:r>
            <a:r>
              <a:rPr lang="de-DE" sz="1600" dirty="0" err="1"/>
              <a:t>versions</a:t>
            </a:r>
            <a:endParaRPr lang="de-DE" sz="1600" dirty="0"/>
          </a:p>
        </p:txBody>
      </p:sp>
      <p:cxnSp>
        <p:nvCxnSpPr>
          <p:cNvPr id="5" name="Gerade Verbindung mit Pfeil 4"/>
          <p:cNvCxnSpPr/>
          <p:nvPr/>
        </p:nvCxnSpPr>
        <p:spPr bwMode="auto">
          <a:xfrm flipV="1">
            <a:off x="2843808" y="4365104"/>
            <a:ext cx="1368152" cy="13681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feld 5"/>
          <p:cNvSpPr txBox="1"/>
          <p:nvPr/>
        </p:nvSpPr>
        <p:spPr>
          <a:xfrm>
            <a:off x="899592" y="5726678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 err="1" smtClean="0"/>
              <a:t>Choose</a:t>
            </a:r>
            <a:r>
              <a:rPr lang="de-DE" sz="1200" b="0" dirty="0" smtClean="0"/>
              <a:t> “CAN </a:t>
            </a:r>
            <a:r>
              <a:rPr lang="de-DE" sz="1200" b="0" dirty="0" err="1" smtClean="0"/>
              <a:t>Flasher</a:t>
            </a:r>
            <a:r>
              <a:rPr lang="de-DE" sz="1200" b="0" dirty="0" smtClean="0"/>
              <a:t> B175R / B260R / B400R“ </a:t>
            </a:r>
            <a:r>
              <a:rPr lang="de-DE" sz="1200" b="0" dirty="0" err="1" smtClean="0"/>
              <a:t>program</a:t>
            </a:r>
            <a:r>
              <a:rPr lang="de-DE" sz="1200" b="0" dirty="0" smtClean="0"/>
              <a:t> in </a:t>
            </a:r>
            <a:r>
              <a:rPr lang="de-DE" sz="1200" b="0" dirty="0" err="1"/>
              <a:t>H</a:t>
            </a:r>
            <a:r>
              <a:rPr lang="de-DE" sz="1200" b="0" dirty="0" err="1" smtClean="0"/>
              <a:t>ako</a:t>
            </a:r>
            <a:r>
              <a:rPr lang="de-DE" sz="1200" b="0" dirty="0" smtClean="0"/>
              <a:t> Diagnosis.</a:t>
            </a:r>
            <a:endParaRPr lang="de-DE" sz="1200" b="0" dirty="0"/>
          </a:p>
        </p:txBody>
      </p:sp>
    </p:spTree>
    <p:extLst>
      <p:ext uri="{BB962C8B-B14F-4D97-AF65-F5344CB8AC3E}">
        <p14:creationId xmlns:p14="http://schemas.microsoft.com/office/powerpoint/2010/main" val="680024395"/>
      </p:ext>
    </p:extLst>
  </p:cSld>
  <p:clrMapOvr>
    <a:masterClrMapping/>
  </p:clrMapOvr>
  <p:transition spd="med">
    <p:pull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03" y="1052736"/>
            <a:ext cx="6472064" cy="460851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912503" y="5795092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/>
              <a:t>Compare the version numbers under "" Display Version: and Software Version: "with the </a:t>
            </a:r>
            <a:r>
              <a:rPr lang="en-US" sz="1200" b="0" dirty="0" smtClean="0"/>
              <a:t>specification (</a:t>
            </a:r>
            <a:r>
              <a:rPr lang="de-DE" sz="1200" b="0" dirty="0"/>
              <a:t>sample B260R, </a:t>
            </a:r>
            <a:r>
              <a:rPr lang="de-DE" sz="1200" b="0" dirty="0" err="1"/>
              <a:t>equal</a:t>
            </a:r>
            <a:r>
              <a:rPr lang="de-DE" sz="1200" b="0" dirty="0"/>
              <a:t> </a:t>
            </a:r>
            <a:r>
              <a:rPr lang="de-DE" sz="1200" b="0" dirty="0" err="1"/>
              <a:t>for</a:t>
            </a:r>
            <a:r>
              <a:rPr lang="de-DE" sz="1200" b="0" dirty="0"/>
              <a:t> all </a:t>
            </a:r>
            <a:r>
              <a:rPr lang="de-DE" sz="1200" b="0" dirty="0" err="1"/>
              <a:t>types</a:t>
            </a:r>
            <a:r>
              <a:rPr lang="en-US" sz="1200" b="0" dirty="0" smtClean="0"/>
              <a:t>)</a:t>
            </a:r>
            <a:endParaRPr lang="de-DE" sz="1200" b="0" dirty="0"/>
          </a:p>
        </p:txBody>
      </p:sp>
      <p:cxnSp>
        <p:nvCxnSpPr>
          <p:cNvPr id="7" name="Gerade Verbindung mit Pfeil 6"/>
          <p:cNvCxnSpPr>
            <a:stCxn id="4" idx="0"/>
          </p:cNvCxnSpPr>
          <p:nvPr/>
        </p:nvCxnSpPr>
        <p:spPr bwMode="auto">
          <a:xfrm flipH="1" flipV="1">
            <a:off x="2771800" y="2996952"/>
            <a:ext cx="1453071" cy="27981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mit Pfeil 8"/>
          <p:cNvCxnSpPr/>
          <p:nvPr/>
        </p:nvCxnSpPr>
        <p:spPr bwMode="auto">
          <a:xfrm flipH="1" flipV="1">
            <a:off x="2987824" y="2636912"/>
            <a:ext cx="2664296" cy="315818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feld 7"/>
          <p:cNvSpPr txBox="1"/>
          <p:nvPr/>
        </p:nvSpPr>
        <p:spPr>
          <a:xfrm>
            <a:off x="995932" y="6254857"/>
            <a:ext cx="39837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0" i="1" dirty="0"/>
              <a:t>* The software versions shown here may differ, as the document is only a snapshot</a:t>
            </a:r>
            <a:endParaRPr lang="de-DE" sz="800" b="0" i="1" dirty="0"/>
          </a:p>
        </p:txBody>
      </p:sp>
    </p:spTree>
    <p:extLst>
      <p:ext uri="{BB962C8B-B14F-4D97-AF65-F5344CB8AC3E}">
        <p14:creationId xmlns:p14="http://schemas.microsoft.com/office/powerpoint/2010/main" val="220826928"/>
      </p:ext>
    </p:extLst>
  </p:cSld>
  <p:clrMapOvr>
    <a:masterClrMapping/>
  </p:clrMapOvr>
  <p:transition spd="med">
    <p:pull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3635896" cy="163615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52935"/>
            <a:ext cx="3635896" cy="163615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53136"/>
            <a:ext cx="3635896" cy="163615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572000" y="980728"/>
            <a:ext cx="34789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Alternative method </a:t>
            </a:r>
            <a:r>
              <a:rPr lang="en-US" sz="1200" b="0" dirty="0"/>
              <a:t>to check </a:t>
            </a:r>
            <a:r>
              <a:rPr lang="en-US" sz="1200" b="0" dirty="0" smtClean="0"/>
              <a:t>versions </a:t>
            </a:r>
            <a:r>
              <a:rPr lang="de-DE" sz="1200" b="0" dirty="0" smtClean="0"/>
              <a:t>(sample </a:t>
            </a:r>
            <a:r>
              <a:rPr lang="de-DE" sz="1200" b="0" dirty="0"/>
              <a:t>B260R, </a:t>
            </a:r>
            <a:r>
              <a:rPr lang="de-DE" sz="1200" b="0" dirty="0" err="1"/>
              <a:t>equal</a:t>
            </a:r>
            <a:r>
              <a:rPr lang="de-DE" sz="1200" b="0" dirty="0"/>
              <a:t> </a:t>
            </a:r>
            <a:r>
              <a:rPr lang="de-DE" sz="1200" b="0" dirty="0" err="1"/>
              <a:t>for</a:t>
            </a:r>
            <a:r>
              <a:rPr lang="de-DE" sz="1200" b="0" dirty="0"/>
              <a:t> all </a:t>
            </a:r>
            <a:r>
              <a:rPr lang="de-DE" sz="1200" b="0" dirty="0" err="1"/>
              <a:t>types</a:t>
            </a:r>
            <a:r>
              <a:rPr lang="de-DE" sz="1200" b="0" dirty="0"/>
              <a:t>)</a:t>
            </a:r>
            <a:endParaRPr lang="de-DE" sz="1200" b="0" dirty="0" smtClean="0"/>
          </a:p>
          <a:p>
            <a:endParaRPr lang="de-DE" sz="1200" b="0" dirty="0"/>
          </a:p>
          <a:p>
            <a:endParaRPr lang="de-DE" sz="1200" b="0" dirty="0" smtClean="0"/>
          </a:p>
          <a:p>
            <a:r>
              <a:rPr lang="en-US" sz="1200" b="0" dirty="0" smtClean="0"/>
              <a:t>“Rotate” </a:t>
            </a:r>
            <a:r>
              <a:rPr lang="en-US" sz="1200" b="0" dirty="0"/>
              <a:t>until green arrow on red </a:t>
            </a:r>
            <a:r>
              <a:rPr lang="en-US" sz="1200" b="0" dirty="0" smtClean="0"/>
              <a:t>background confirm </a:t>
            </a:r>
            <a:r>
              <a:rPr lang="en-US" sz="1200" b="0" dirty="0"/>
              <a:t>by “Pressing” </a:t>
            </a:r>
            <a:r>
              <a:rPr lang="en-US" sz="1200" b="0" dirty="0" smtClean="0"/>
              <a:t>rotary </a:t>
            </a:r>
            <a:r>
              <a:rPr lang="en-US" sz="1200" b="0" dirty="0"/>
              <a:t>push button</a:t>
            </a:r>
            <a:endParaRPr lang="de-DE" sz="1200" b="0" dirty="0"/>
          </a:p>
          <a:p>
            <a:endParaRPr lang="de-DE" sz="1200" b="0" dirty="0" smtClean="0"/>
          </a:p>
          <a:p>
            <a:endParaRPr lang="de-DE" sz="1200" b="0" dirty="0"/>
          </a:p>
          <a:p>
            <a:endParaRPr lang="de-DE" sz="1200" b="0" dirty="0" smtClean="0"/>
          </a:p>
          <a:p>
            <a:endParaRPr lang="de-DE" sz="1200" b="0" dirty="0"/>
          </a:p>
          <a:p>
            <a:endParaRPr lang="de-DE" sz="1200" b="0" dirty="0" smtClean="0"/>
          </a:p>
          <a:p>
            <a:endParaRPr lang="de-DE" sz="1200" b="0" dirty="0"/>
          </a:p>
          <a:p>
            <a:endParaRPr lang="de-DE" sz="1200" b="0" dirty="0" smtClean="0"/>
          </a:p>
          <a:p>
            <a:r>
              <a:rPr lang="en-US" sz="1200" b="0" dirty="0"/>
              <a:t>"Rotate" until the information field is framed in </a:t>
            </a:r>
            <a:r>
              <a:rPr lang="en-US" sz="1200" b="0" dirty="0" smtClean="0"/>
              <a:t>yellow confirm </a:t>
            </a:r>
            <a:r>
              <a:rPr lang="en-US" sz="1200" b="0" dirty="0"/>
              <a:t>by </a:t>
            </a:r>
            <a:r>
              <a:rPr lang="en-US" sz="1200" b="0" dirty="0" smtClean="0"/>
              <a:t>“Pressing</a:t>
            </a:r>
            <a:r>
              <a:rPr lang="en-US" sz="1200" b="0" dirty="0"/>
              <a:t>” </a:t>
            </a:r>
            <a:r>
              <a:rPr lang="de-DE" sz="1200" b="0" dirty="0" err="1" smtClean="0"/>
              <a:t>rotary</a:t>
            </a:r>
            <a:r>
              <a:rPr lang="de-DE" sz="1200" b="0" dirty="0" smtClean="0"/>
              <a:t> </a:t>
            </a:r>
            <a:r>
              <a:rPr lang="de-DE" sz="1200" b="0" dirty="0"/>
              <a:t>push </a:t>
            </a:r>
            <a:r>
              <a:rPr lang="de-DE" sz="1200" b="0" dirty="0" err="1"/>
              <a:t>button</a:t>
            </a:r>
            <a:endParaRPr lang="de-DE" sz="1200" b="0" dirty="0" smtClean="0"/>
          </a:p>
          <a:p>
            <a:endParaRPr lang="de-DE" sz="1200" b="0" dirty="0"/>
          </a:p>
          <a:p>
            <a:endParaRPr lang="de-DE" sz="1200" b="0" dirty="0" smtClean="0"/>
          </a:p>
          <a:p>
            <a:endParaRPr lang="de-DE" sz="1200" b="0" dirty="0"/>
          </a:p>
          <a:p>
            <a:endParaRPr lang="de-DE" sz="1200" b="0" dirty="0" smtClean="0"/>
          </a:p>
          <a:p>
            <a:endParaRPr lang="de-DE" sz="1200" b="0" dirty="0" smtClean="0"/>
          </a:p>
          <a:p>
            <a:r>
              <a:rPr lang="de-DE" sz="1200" b="0" i="1" dirty="0"/>
              <a:t>(sample B260R, </a:t>
            </a:r>
            <a:r>
              <a:rPr lang="de-DE" sz="1200" b="0" i="1" dirty="0" err="1"/>
              <a:t>equal</a:t>
            </a:r>
            <a:r>
              <a:rPr lang="de-DE" sz="1200" b="0" i="1" dirty="0"/>
              <a:t> </a:t>
            </a:r>
            <a:r>
              <a:rPr lang="de-DE" sz="1200" b="0" i="1" dirty="0" err="1"/>
              <a:t>for</a:t>
            </a:r>
            <a:r>
              <a:rPr lang="de-DE" sz="1200" b="0" i="1" dirty="0"/>
              <a:t> all </a:t>
            </a:r>
            <a:r>
              <a:rPr lang="de-DE" sz="1200" b="0" i="1" dirty="0" err="1"/>
              <a:t>types</a:t>
            </a:r>
            <a:r>
              <a:rPr lang="de-DE" sz="1200" b="0" i="1" dirty="0"/>
              <a:t>)</a:t>
            </a:r>
          </a:p>
          <a:p>
            <a:r>
              <a:rPr lang="en-US" sz="1200" b="0" dirty="0" smtClean="0"/>
              <a:t>Serial </a:t>
            </a:r>
            <a:r>
              <a:rPr lang="en-US" sz="1200" b="0" dirty="0"/>
              <a:t>number of the </a:t>
            </a:r>
            <a:r>
              <a:rPr lang="en-US" sz="1200" b="0" dirty="0" smtClean="0"/>
              <a:t>machine</a:t>
            </a:r>
          </a:p>
          <a:p>
            <a:r>
              <a:rPr lang="en-US" sz="1200" b="0" dirty="0" smtClean="0"/>
              <a:t>Display version</a:t>
            </a:r>
          </a:p>
          <a:p>
            <a:r>
              <a:rPr lang="en-US" sz="1200" b="0" dirty="0" smtClean="0"/>
              <a:t>Front </a:t>
            </a:r>
            <a:r>
              <a:rPr lang="en-US" sz="1200" b="0" dirty="0"/>
              <a:t>wheel drive control </a:t>
            </a:r>
            <a:r>
              <a:rPr lang="en-US" sz="1200" b="0" dirty="0" smtClean="0"/>
              <a:t>version</a:t>
            </a:r>
          </a:p>
          <a:p>
            <a:r>
              <a:rPr lang="en-US" sz="1200" b="0" dirty="0" smtClean="0"/>
              <a:t>Rear wheels </a:t>
            </a:r>
            <a:r>
              <a:rPr lang="en-US" sz="1200" b="0" dirty="0"/>
              <a:t>drive control </a:t>
            </a:r>
            <a:r>
              <a:rPr lang="en-US" sz="1200" b="0" dirty="0" smtClean="0"/>
              <a:t>version</a:t>
            </a:r>
          </a:p>
          <a:p>
            <a:r>
              <a:rPr lang="en-US" sz="1200" b="0" dirty="0" smtClean="0"/>
              <a:t>Main </a:t>
            </a:r>
            <a:r>
              <a:rPr lang="en-US" sz="1200" b="0" dirty="0"/>
              <a:t>board (A1) </a:t>
            </a:r>
            <a:r>
              <a:rPr lang="en-US" sz="1200" b="0" dirty="0" smtClean="0"/>
              <a:t>version</a:t>
            </a:r>
          </a:p>
          <a:p>
            <a:r>
              <a:rPr lang="en-US" sz="1200" b="0" dirty="0" smtClean="0"/>
              <a:t>Bootloader </a:t>
            </a:r>
            <a:r>
              <a:rPr lang="en-US" sz="1200" b="0" dirty="0"/>
              <a:t>version</a:t>
            </a:r>
            <a:endParaRPr lang="de-DE" sz="1200" b="0" dirty="0" smtClean="0"/>
          </a:p>
        </p:txBody>
      </p:sp>
      <p:cxnSp>
        <p:nvCxnSpPr>
          <p:cNvPr id="7" name="Gerade Verbindung mit Pfeil 6"/>
          <p:cNvCxnSpPr/>
          <p:nvPr/>
        </p:nvCxnSpPr>
        <p:spPr bwMode="auto">
          <a:xfrm flipH="1" flipV="1">
            <a:off x="3923928" y="1556792"/>
            <a:ext cx="936104" cy="2160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mit Pfeil 8"/>
          <p:cNvCxnSpPr/>
          <p:nvPr/>
        </p:nvCxnSpPr>
        <p:spPr bwMode="auto">
          <a:xfrm flipH="1">
            <a:off x="2627784" y="2060848"/>
            <a:ext cx="72008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mit Pfeil 10"/>
          <p:cNvCxnSpPr/>
          <p:nvPr/>
        </p:nvCxnSpPr>
        <p:spPr bwMode="auto">
          <a:xfrm flipH="1">
            <a:off x="3923928" y="3717032"/>
            <a:ext cx="720080" cy="720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mit Pfeil 12"/>
          <p:cNvCxnSpPr/>
          <p:nvPr/>
        </p:nvCxnSpPr>
        <p:spPr bwMode="auto">
          <a:xfrm flipH="1" flipV="1">
            <a:off x="1835696" y="3933056"/>
            <a:ext cx="1584176" cy="2160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99419226"/>
      </p:ext>
    </p:extLst>
  </p:cSld>
  <p:clrMapOvr>
    <a:masterClrMapping/>
  </p:clrMapOvr>
  <p:transition spd="med"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87624" y="2276872"/>
            <a:ext cx="676875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SD-Card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/>
              <a:t>c</a:t>
            </a:r>
            <a:r>
              <a:rPr lang="de-DE" dirty="0" err="1" smtClean="0"/>
              <a:t>omputer</a:t>
            </a:r>
            <a:r>
              <a:rPr lang="de-DE" dirty="0" smtClean="0"/>
              <a:t> SD-Slot</a:t>
            </a:r>
          </a:p>
          <a:p>
            <a:endParaRPr lang="de-DE" dirty="0"/>
          </a:p>
          <a:p>
            <a:r>
              <a:rPr lang="en-US" sz="1200" b="0" dirty="0"/>
              <a:t>Only one SD drive may be connected, otherwise an error message will </a:t>
            </a:r>
            <a:r>
              <a:rPr lang="en-US" sz="1200" b="0" dirty="0" smtClean="0"/>
              <a:t>appear.</a:t>
            </a:r>
          </a:p>
          <a:p>
            <a:endParaRPr lang="de-DE" sz="1200" b="0" dirty="0"/>
          </a:p>
          <a:p>
            <a:r>
              <a:rPr lang="en-US" sz="1200" b="0" dirty="0"/>
              <a:t>The </a:t>
            </a:r>
            <a:r>
              <a:rPr lang="en-US" sz="1200" b="0" dirty="0" err="1"/>
              <a:t>Hako</a:t>
            </a:r>
            <a:r>
              <a:rPr lang="en-US" sz="1200" b="0" dirty="0"/>
              <a:t> </a:t>
            </a:r>
            <a:r>
              <a:rPr lang="en-US" sz="1200" b="0" dirty="0" smtClean="0"/>
              <a:t>Diagnosis </a:t>
            </a:r>
            <a:r>
              <a:rPr lang="en-US" sz="1200" b="0" dirty="0"/>
              <a:t>must be connected to an interface. A connection to the machine is not necessary.</a:t>
            </a:r>
            <a:endParaRPr lang="de-DE" sz="1200" b="0" dirty="0"/>
          </a:p>
          <a:p>
            <a:endParaRPr lang="de-DE" sz="1200" b="0" dirty="0" smtClean="0"/>
          </a:p>
          <a:p>
            <a:endParaRPr lang="de-DE" sz="1200" b="0" dirty="0"/>
          </a:p>
          <a:p>
            <a:endParaRPr lang="de-DE" sz="1200" b="0" dirty="0" smtClean="0"/>
          </a:p>
          <a:p>
            <a:endParaRPr lang="de-DE" sz="1200" b="0" dirty="0"/>
          </a:p>
          <a:p>
            <a:endParaRPr lang="de-DE" sz="1200" b="0" dirty="0" smtClean="0"/>
          </a:p>
          <a:p>
            <a:endParaRPr lang="de-DE" sz="1200" b="0" dirty="0"/>
          </a:p>
          <a:p>
            <a:endParaRPr lang="de-DE" sz="1200" b="0" dirty="0" smtClean="0"/>
          </a:p>
          <a:p>
            <a:endParaRPr lang="de-DE" sz="1200" b="0" dirty="0"/>
          </a:p>
          <a:p>
            <a:endParaRPr lang="de-DE" sz="1200" b="0" dirty="0" smtClean="0"/>
          </a:p>
          <a:p>
            <a:endParaRPr lang="de-DE" sz="1200" b="0" dirty="0"/>
          </a:p>
          <a:p>
            <a:r>
              <a:rPr lang="en-US" sz="1000" b="0" i="1" dirty="0"/>
              <a:t>Depending on whether not connected or connected </a:t>
            </a:r>
            <a:r>
              <a:rPr lang="en-US" sz="1000" b="0" i="1" dirty="0" smtClean="0"/>
              <a:t>follow </a:t>
            </a:r>
            <a:r>
              <a:rPr lang="en-US" sz="1000" b="0" i="1" dirty="0"/>
              <a:t>the </a:t>
            </a:r>
            <a:r>
              <a:rPr lang="en-US" sz="1000" b="0" i="1" dirty="0" smtClean="0"/>
              <a:t>steps</a:t>
            </a:r>
          </a:p>
          <a:p>
            <a:r>
              <a:rPr lang="en-US" sz="1000" b="0" i="1" dirty="0" smtClean="0"/>
              <a:t>Interface </a:t>
            </a:r>
            <a:r>
              <a:rPr lang="en-US" sz="1000" b="0" i="1" dirty="0"/>
              <a:t>is not connected to the machine </a:t>
            </a:r>
            <a:r>
              <a:rPr lang="en-US" sz="1000" b="0" i="1" dirty="0" smtClean="0"/>
              <a:t>	or</a:t>
            </a:r>
          </a:p>
          <a:p>
            <a:r>
              <a:rPr lang="en-US" sz="1000" b="0" i="1" dirty="0" smtClean="0"/>
              <a:t>Interface </a:t>
            </a:r>
            <a:r>
              <a:rPr lang="en-US" sz="1000" b="0" i="1" dirty="0"/>
              <a:t>is connected to machine </a:t>
            </a:r>
            <a:r>
              <a:rPr lang="en-US" sz="1000" b="0" i="1" dirty="0" smtClean="0"/>
              <a:t>	</a:t>
            </a:r>
            <a:endParaRPr lang="de-DE" sz="1000" b="0" i="1" dirty="0"/>
          </a:p>
        </p:txBody>
      </p:sp>
    </p:spTree>
    <p:extLst>
      <p:ext uri="{BB962C8B-B14F-4D97-AF65-F5344CB8AC3E}">
        <p14:creationId xmlns:p14="http://schemas.microsoft.com/office/powerpoint/2010/main" val="1334860520"/>
      </p:ext>
    </p:extLst>
  </p:cSld>
  <p:clrMapOvr>
    <a:masterClrMapping/>
  </p:clrMapOvr>
  <p:transition spd="med">
    <p:pull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6624736" cy="472916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899592" y="5726678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 err="1" smtClean="0"/>
              <a:t>Choose</a:t>
            </a:r>
            <a:r>
              <a:rPr lang="de-DE" sz="1200" b="0" dirty="0" smtClean="0"/>
              <a:t> “CAN </a:t>
            </a:r>
            <a:r>
              <a:rPr lang="de-DE" sz="1200" b="0" dirty="0" err="1" smtClean="0"/>
              <a:t>Flasher</a:t>
            </a:r>
            <a:r>
              <a:rPr lang="de-DE" sz="1200" b="0" dirty="0" smtClean="0"/>
              <a:t> B175R / B260R / B400R“ </a:t>
            </a:r>
            <a:r>
              <a:rPr lang="de-DE" sz="1200" b="0" dirty="0" err="1" smtClean="0"/>
              <a:t>program</a:t>
            </a:r>
            <a:r>
              <a:rPr lang="de-DE" sz="1200" b="0" dirty="0" smtClean="0"/>
              <a:t> in </a:t>
            </a:r>
            <a:r>
              <a:rPr lang="de-DE" sz="1200" b="0" dirty="0" err="1"/>
              <a:t>H</a:t>
            </a:r>
            <a:r>
              <a:rPr lang="de-DE" sz="1200" b="0" dirty="0" err="1" smtClean="0"/>
              <a:t>ako</a:t>
            </a:r>
            <a:r>
              <a:rPr lang="de-DE" sz="1200" b="0" dirty="0" smtClean="0"/>
              <a:t> Diagnosis.</a:t>
            </a:r>
            <a:endParaRPr lang="de-DE" sz="1200" b="0" dirty="0"/>
          </a:p>
        </p:txBody>
      </p:sp>
      <p:cxnSp>
        <p:nvCxnSpPr>
          <p:cNvPr id="5" name="Gerade Verbindung mit Pfeil 4"/>
          <p:cNvCxnSpPr/>
          <p:nvPr/>
        </p:nvCxnSpPr>
        <p:spPr bwMode="auto">
          <a:xfrm flipV="1">
            <a:off x="4499992" y="4221088"/>
            <a:ext cx="360040" cy="15055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4310241"/>
      </p:ext>
    </p:extLst>
  </p:cSld>
  <p:clrMapOvr>
    <a:masterClrMapping/>
  </p:clrMapOvr>
  <p:transition spd="med"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83568" y="1268760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 smtClean="0"/>
              <a:t>a) Interface </a:t>
            </a:r>
            <a:r>
              <a:rPr lang="de-DE" sz="1200" b="0" dirty="0" err="1" smtClean="0"/>
              <a:t>is</a:t>
            </a:r>
            <a:r>
              <a:rPr lang="de-DE" sz="1200" b="0" dirty="0" smtClean="0"/>
              <a:t> not </a:t>
            </a:r>
            <a:r>
              <a:rPr lang="de-DE" sz="1200" b="0" dirty="0" err="1" smtClean="0"/>
              <a:t>connected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to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machine</a:t>
            </a:r>
            <a:endParaRPr lang="de-DE" sz="1200" b="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00808"/>
            <a:ext cx="5652120" cy="3808273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899592" y="5726678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 err="1" smtClean="0"/>
              <a:t>By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choosing</a:t>
            </a:r>
            <a:r>
              <a:rPr lang="de-DE" sz="1200" b="0" dirty="0" smtClean="0"/>
              <a:t> “OK</a:t>
            </a:r>
            <a:r>
              <a:rPr lang="en-US" sz="1200" b="0" dirty="0"/>
              <a:t> </a:t>
            </a:r>
            <a:r>
              <a:rPr lang="en-US" sz="1200" b="0" dirty="0" smtClean="0"/>
              <a:t>“ the </a:t>
            </a:r>
            <a:r>
              <a:rPr lang="en-US" sz="1200" b="0" dirty="0"/>
              <a:t>search process is canceled</a:t>
            </a:r>
            <a:r>
              <a:rPr lang="de-DE" sz="1200" b="0" dirty="0" smtClean="0"/>
              <a:t>.</a:t>
            </a:r>
            <a:endParaRPr lang="de-DE" sz="1200" b="0" dirty="0"/>
          </a:p>
        </p:txBody>
      </p:sp>
      <p:cxnSp>
        <p:nvCxnSpPr>
          <p:cNvPr id="6" name="Gerade Verbindung mit Pfeil 5"/>
          <p:cNvCxnSpPr/>
          <p:nvPr/>
        </p:nvCxnSpPr>
        <p:spPr bwMode="auto">
          <a:xfrm flipV="1">
            <a:off x="2051720" y="5301208"/>
            <a:ext cx="4032448" cy="4320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35414475"/>
      </p:ext>
    </p:extLst>
  </p:cSld>
  <p:clrMapOvr>
    <a:masterClrMapping/>
  </p:clrMapOvr>
  <p:transition spd="med">
    <p:pull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94" y="764704"/>
            <a:ext cx="6837698" cy="489654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899592" y="5726678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 err="1" smtClean="0"/>
              <a:t>Choose</a:t>
            </a:r>
            <a:r>
              <a:rPr lang="de-DE" sz="1200" b="0" dirty="0" smtClean="0"/>
              <a:t> “Write </a:t>
            </a:r>
            <a:r>
              <a:rPr lang="de-DE" sz="1200" b="0" dirty="0" err="1" smtClean="0"/>
              <a:t>micro</a:t>
            </a:r>
            <a:r>
              <a:rPr lang="de-DE" sz="1200" b="0" dirty="0" smtClean="0"/>
              <a:t> SD Card“ </a:t>
            </a:r>
            <a:r>
              <a:rPr lang="de-DE" sz="1200" b="0" dirty="0" err="1" smtClean="0"/>
              <a:t>program</a:t>
            </a:r>
            <a:r>
              <a:rPr lang="de-DE" sz="1200" b="0" dirty="0" smtClean="0"/>
              <a:t>.</a:t>
            </a:r>
            <a:endParaRPr lang="de-DE" sz="1200" b="0" dirty="0"/>
          </a:p>
        </p:txBody>
      </p:sp>
      <p:cxnSp>
        <p:nvCxnSpPr>
          <p:cNvPr id="6" name="Gerade Verbindung mit Pfeil 5"/>
          <p:cNvCxnSpPr/>
          <p:nvPr/>
        </p:nvCxnSpPr>
        <p:spPr bwMode="auto">
          <a:xfrm flipV="1">
            <a:off x="1691680" y="3573016"/>
            <a:ext cx="3384376" cy="21602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6880513"/>
      </p:ext>
    </p:extLst>
  </p:cSld>
  <p:clrMapOvr>
    <a:masterClrMapping/>
  </p:clrMapOvr>
  <p:transition spd="med">
    <p:pull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90395"/>
            <a:ext cx="6912768" cy="492910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863588" y="5809362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 err="1" smtClean="0"/>
              <a:t>Choose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corresponding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machine</a:t>
            </a:r>
            <a:r>
              <a:rPr lang="de-DE" sz="1200" b="0" dirty="0"/>
              <a:t> </a:t>
            </a:r>
            <a:r>
              <a:rPr lang="de-DE" sz="1200" b="0" dirty="0" err="1" smtClean="0"/>
              <a:t>and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start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flashing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with</a:t>
            </a:r>
            <a:r>
              <a:rPr lang="de-DE" sz="1200" b="0" dirty="0" smtClean="0"/>
              <a:t> “OK“.</a:t>
            </a:r>
            <a:endParaRPr lang="de-DE" sz="1200" b="0" dirty="0"/>
          </a:p>
        </p:txBody>
      </p:sp>
      <p:cxnSp>
        <p:nvCxnSpPr>
          <p:cNvPr id="5" name="Gerade Verbindung mit Pfeil 4"/>
          <p:cNvCxnSpPr/>
          <p:nvPr/>
        </p:nvCxnSpPr>
        <p:spPr bwMode="auto">
          <a:xfrm flipH="1" flipV="1">
            <a:off x="1187624" y="3861048"/>
            <a:ext cx="1080120" cy="19483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mit Pfeil 8"/>
          <p:cNvCxnSpPr/>
          <p:nvPr/>
        </p:nvCxnSpPr>
        <p:spPr bwMode="auto">
          <a:xfrm flipH="1" flipV="1">
            <a:off x="1475656" y="5411867"/>
            <a:ext cx="3312368" cy="2769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feld 1"/>
          <p:cNvSpPr txBox="1"/>
          <p:nvPr/>
        </p:nvSpPr>
        <p:spPr>
          <a:xfrm>
            <a:off x="1043608" y="6165304"/>
            <a:ext cx="39837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0" i="1" dirty="0"/>
              <a:t>* The software versions shown here may differ, as the document is only a snapshot</a:t>
            </a:r>
            <a:endParaRPr lang="de-DE" sz="800" b="0" i="1" dirty="0"/>
          </a:p>
        </p:txBody>
      </p:sp>
    </p:spTree>
    <p:extLst>
      <p:ext uri="{BB962C8B-B14F-4D97-AF65-F5344CB8AC3E}">
        <p14:creationId xmlns:p14="http://schemas.microsoft.com/office/powerpoint/2010/main" val="880350902"/>
      </p:ext>
    </p:extLst>
  </p:cSld>
  <p:clrMapOvr>
    <a:masterClrMapping/>
  </p:clrMapOvr>
  <p:transition spd="med">
    <p:pull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87" y="1371122"/>
            <a:ext cx="6251785" cy="443319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912503" y="5795092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 err="1" smtClean="0"/>
              <a:t>Choose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menue</a:t>
            </a:r>
            <a:r>
              <a:rPr lang="de-DE" sz="1200" b="0" dirty="0" smtClean="0"/>
              <a:t> “System“</a:t>
            </a:r>
            <a:endParaRPr lang="de-DE" sz="1200" b="0" dirty="0"/>
          </a:p>
        </p:txBody>
      </p:sp>
      <p:cxnSp>
        <p:nvCxnSpPr>
          <p:cNvPr id="5" name="Gerade Verbindung mit Pfeil 4"/>
          <p:cNvCxnSpPr/>
          <p:nvPr/>
        </p:nvCxnSpPr>
        <p:spPr bwMode="auto">
          <a:xfrm flipV="1">
            <a:off x="1691680" y="2060848"/>
            <a:ext cx="72008" cy="37175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feld 5"/>
          <p:cNvSpPr txBox="1"/>
          <p:nvPr/>
        </p:nvSpPr>
        <p:spPr>
          <a:xfrm>
            <a:off x="912503" y="1133357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/>
              <a:t>b</a:t>
            </a:r>
            <a:r>
              <a:rPr lang="de-DE" sz="1200" b="0" dirty="0" smtClean="0"/>
              <a:t>) Interface </a:t>
            </a:r>
            <a:r>
              <a:rPr lang="de-DE" sz="1200" b="0" dirty="0" err="1" smtClean="0"/>
              <a:t>is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connected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to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machine</a:t>
            </a:r>
            <a:r>
              <a:rPr lang="de-DE" sz="1200" b="0" dirty="0" smtClean="0"/>
              <a:t> (sample B260R, </a:t>
            </a:r>
            <a:r>
              <a:rPr lang="de-DE" sz="1200" b="0" dirty="0" err="1" smtClean="0"/>
              <a:t>equal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for</a:t>
            </a:r>
            <a:r>
              <a:rPr lang="de-DE" sz="1200" b="0" dirty="0" smtClean="0"/>
              <a:t> all </a:t>
            </a:r>
            <a:r>
              <a:rPr lang="de-DE" sz="1200" b="0" dirty="0" err="1" smtClean="0"/>
              <a:t>types</a:t>
            </a:r>
            <a:r>
              <a:rPr lang="de-DE" sz="1200" b="0" dirty="0" smtClean="0"/>
              <a:t>)</a:t>
            </a:r>
            <a:endParaRPr lang="de-DE" sz="1200" b="0" dirty="0"/>
          </a:p>
        </p:txBody>
      </p:sp>
      <p:sp>
        <p:nvSpPr>
          <p:cNvPr id="7" name="Textfeld 6"/>
          <p:cNvSpPr txBox="1"/>
          <p:nvPr/>
        </p:nvSpPr>
        <p:spPr>
          <a:xfrm>
            <a:off x="1043608" y="6165304"/>
            <a:ext cx="39837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0" i="1" dirty="0"/>
              <a:t>* The software versions shown here may differ, as the document is only a snapshot</a:t>
            </a:r>
            <a:endParaRPr lang="de-DE" sz="800" b="0" i="1" dirty="0"/>
          </a:p>
        </p:txBody>
      </p:sp>
    </p:spTree>
    <p:extLst>
      <p:ext uri="{BB962C8B-B14F-4D97-AF65-F5344CB8AC3E}">
        <p14:creationId xmlns:p14="http://schemas.microsoft.com/office/powerpoint/2010/main" val="3154633501"/>
      </p:ext>
    </p:extLst>
  </p:cSld>
  <p:clrMapOvr>
    <a:masterClrMapping/>
  </p:clrMapOvr>
  <p:transition spd="med"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8" y="908720"/>
            <a:ext cx="6794385" cy="481795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899592" y="5726678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 err="1" smtClean="0"/>
              <a:t>Choose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the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programm</a:t>
            </a:r>
            <a:r>
              <a:rPr lang="de-DE" sz="1200" b="0" dirty="0" smtClean="0"/>
              <a:t> “SD-Karte </a:t>
            </a:r>
            <a:r>
              <a:rPr lang="de-DE" sz="1200" b="0" dirty="0" err="1" smtClean="0"/>
              <a:t>flashen</a:t>
            </a:r>
            <a:r>
              <a:rPr lang="de-DE" sz="1200" b="0" dirty="0" smtClean="0"/>
              <a:t>“.</a:t>
            </a:r>
            <a:endParaRPr lang="de-DE" sz="1200" b="0" dirty="0"/>
          </a:p>
        </p:txBody>
      </p:sp>
      <p:cxnSp>
        <p:nvCxnSpPr>
          <p:cNvPr id="5" name="Gerade Verbindung mit Pfeil 4"/>
          <p:cNvCxnSpPr/>
          <p:nvPr/>
        </p:nvCxnSpPr>
        <p:spPr bwMode="auto">
          <a:xfrm flipV="1">
            <a:off x="2051720" y="1916832"/>
            <a:ext cx="1512168" cy="38098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25450482"/>
      </p:ext>
    </p:extLst>
  </p:cSld>
  <p:clrMapOvr>
    <a:masterClrMapping/>
  </p:clrMapOvr>
  <p:transition spd="med">
    <p:pull dir="rd"/>
  </p:transition>
</p:sld>
</file>

<file path=ppt/theme/theme1.xml><?xml version="1.0" encoding="utf-8"?>
<a:theme xmlns:a="http://schemas.openxmlformats.org/drawingml/2006/main" name="Präsentation_MSW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000000"/>
      </a:hlink>
      <a:folHlink>
        <a:srgbClr val="B2B2B2"/>
      </a:folHlink>
    </a:clrScheme>
    <a:fontScheme name="Präsentation_MSW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räsentation_MSW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_MSW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_MSW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_MSW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_MSW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_MSW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_MSW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_MSW1 8">
        <a:dk1>
          <a:srgbClr val="000000"/>
        </a:dk1>
        <a:lt1>
          <a:srgbClr val="FFFFCC"/>
        </a:lt1>
        <a:dk2>
          <a:srgbClr val="005C9A"/>
        </a:dk2>
        <a:lt2>
          <a:srgbClr val="CCFFFF"/>
        </a:lt2>
        <a:accent1>
          <a:srgbClr val="FF9900"/>
        </a:accent1>
        <a:accent2>
          <a:srgbClr val="FFCCCC"/>
        </a:accent2>
        <a:accent3>
          <a:srgbClr val="AAB5CA"/>
        </a:accent3>
        <a:accent4>
          <a:srgbClr val="DADAAE"/>
        </a:accent4>
        <a:accent5>
          <a:srgbClr val="FFCAAA"/>
        </a:accent5>
        <a:accent6>
          <a:srgbClr val="E7B9B9"/>
        </a:accent6>
        <a:hlink>
          <a:srgbClr val="FF3300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F:\benutzervorlagen\powerpoint\Präsentation_MSW1.pot</Template>
  <TotalTime>77</TotalTime>
  <Words>732</Words>
  <Application>Microsoft Office PowerPoint</Application>
  <PresentationFormat>On-screen Show (4:3)</PresentationFormat>
  <Paragraphs>111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Times New Roman</vt:lpstr>
      <vt:lpstr>Präsentation_MSW1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EKT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Elektrik</dc:title>
  <dc:creator>A. Bause</dc:creator>
  <cp:lastModifiedBy>Greg Fisher</cp:lastModifiedBy>
  <cp:revision>335</cp:revision>
  <cp:lastPrinted>2010-05-04T12:42:19Z</cp:lastPrinted>
  <dcterms:created xsi:type="dcterms:W3CDTF">2004-04-16T11:40:34Z</dcterms:created>
  <dcterms:modified xsi:type="dcterms:W3CDTF">2022-05-27T19:27:43Z</dcterms:modified>
</cp:coreProperties>
</file>